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4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5" r:id="rId20"/>
    <p:sldId id="276" r:id="rId21"/>
    <p:sldId id="277" r:id="rId22"/>
    <p:sldId id="278" r:id="rId23"/>
    <p:sldId id="279" r:id="rId24"/>
    <p:sldId id="281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73" autoAdjust="0"/>
    <p:restoredTop sz="94660"/>
  </p:normalViewPr>
  <p:slideViewPr>
    <p:cSldViewPr showGuides="1">
      <p:cViewPr varScale="1">
        <p:scale>
          <a:sx n="107" d="100"/>
          <a:sy n="107" d="100"/>
        </p:scale>
        <p:origin x="-163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7C32A6-E805-48CA-9536-095B18EF1CE8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702122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6DD060-0BA4-4DED-9DEA-3CDEF271EBF9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283227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878CC6-9D35-473D-B655-EC9F228734D0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349156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F52F1F-8183-4E90-9FA4-594946654A3B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746927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7FF622-08CA-4D21-93D0-709258C10443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645156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40031F-5C80-4552-82D4-206EFA9F32FF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682263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C9C3CC-A8D5-4584-BC1B-D17039C44FFC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712985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BC99B6-493D-4840-8CEF-3DE1D485EAB5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07802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550E07-95EF-495F-8D6C-42D56EEEA70C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755839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5B436A-92C2-42CE-BA42-5F32881C7ABF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4292676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5EC7B9-E787-42C7-A1AE-EDA44591FE38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910368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smtClean="0"/>
              <a:t>Click to edit Master text styles</a:t>
            </a:r>
          </a:p>
          <a:p>
            <a:pPr lvl="1"/>
            <a:r>
              <a:rPr lang="en-US" altLang="fr-FR" smtClean="0"/>
              <a:t>Second level</a:t>
            </a:r>
          </a:p>
          <a:p>
            <a:pPr lvl="2"/>
            <a:r>
              <a:rPr lang="en-US" altLang="fr-FR" smtClean="0"/>
              <a:t>Third level</a:t>
            </a:r>
          </a:p>
          <a:p>
            <a:pPr lvl="3"/>
            <a:r>
              <a:rPr lang="en-US" altLang="fr-FR" smtClean="0"/>
              <a:t>Fourth level</a:t>
            </a:r>
          </a:p>
          <a:p>
            <a:pPr lvl="4"/>
            <a:r>
              <a:rPr lang="en-US" altLang="fr-F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93C4F19-13BC-48C4-9E78-8D57ED034CA9}" type="slidenum">
              <a:rPr lang="en-US" altLang="fr-FR"/>
              <a:pPr/>
              <a:t>‹N°›</a:t>
            </a:fld>
            <a:endParaRPr lang="en-US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3276600" y="1066800"/>
            <a:ext cx="3276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fr-FR" sz="4000" b="1"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itchFamily="66" charset="0"/>
              </a:rPr>
              <a:t>Jeu de cartes</a:t>
            </a:r>
            <a:r>
              <a:rPr lang="en-US" altLang="fr-FR" sz="3200"/>
              <a:t> </a:t>
            </a:r>
          </a:p>
        </p:txBody>
      </p:sp>
      <p:pic>
        <p:nvPicPr>
          <p:cNvPr id="2053" name="Picture 5" descr="3J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057400"/>
            <a:ext cx="4445000" cy="392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ndAc>
      <p:stSnd>
        <p:snd r:embed="rId2" name="musique terre 2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2309813" y="442913"/>
            <a:ext cx="53181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fr-CA" altLang="fr-FR" sz="2400">
                <a:latin typeface="Monotype Corsiva" pitchFamily="66" charset="0"/>
              </a:rPr>
              <a:t>Le Sept représente la journée</a:t>
            </a:r>
            <a:br>
              <a:rPr lang="fr-CA" altLang="fr-FR" sz="2400">
                <a:latin typeface="Monotype Corsiva" pitchFamily="66" charset="0"/>
              </a:rPr>
            </a:br>
            <a:r>
              <a:rPr lang="fr-CA" altLang="fr-FR" sz="2400">
                <a:latin typeface="Monotype Corsiva" pitchFamily="66" charset="0"/>
              </a:rPr>
              <a:t>où Dieu s'est reposé après avoir fait sa création. </a:t>
            </a:r>
            <a:endParaRPr lang="en-US" altLang="fr-FR" sz="2400">
              <a:latin typeface="Monotype Corsiva" pitchFamily="66" charset="0"/>
            </a:endParaRPr>
          </a:p>
        </p:txBody>
      </p:sp>
      <p:pic>
        <p:nvPicPr>
          <p:cNvPr id="13315" name="Picture 3" descr="spade_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524000"/>
            <a:ext cx="3314700" cy="481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1825625" y="198438"/>
            <a:ext cx="552132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fr-CA" altLang="fr-FR" sz="2400">
                <a:latin typeface="Monotype Corsiva" pitchFamily="66" charset="0"/>
              </a:rPr>
              <a:t>Le Huit est pour la famille de Noé et de sa femme,</a:t>
            </a:r>
            <a:br>
              <a:rPr lang="fr-CA" altLang="fr-FR" sz="2400">
                <a:latin typeface="Monotype Corsiva" pitchFamily="66" charset="0"/>
              </a:rPr>
            </a:br>
            <a:r>
              <a:rPr lang="fr-CA" altLang="fr-FR" sz="2400">
                <a:latin typeface="Monotype Corsiva" pitchFamily="66" charset="0"/>
              </a:rPr>
              <a:t>leurs trois fils et leurs épouses:</a:t>
            </a:r>
            <a:br>
              <a:rPr lang="fr-CA" altLang="fr-FR" sz="2400">
                <a:latin typeface="Monotype Corsiva" pitchFamily="66" charset="0"/>
              </a:rPr>
            </a:br>
            <a:r>
              <a:rPr lang="fr-CA" altLang="fr-FR" sz="2400">
                <a:latin typeface="Monotype Corsiva" pitchFamily="66" charset="0"/>
              </a:rPr>
              <a:t>Les huit personnes épargnées par Dieu</a:t>
            </a:r>
            <a:br>
              <a:rPr lang="fr-CA" altLang="fr-FR" sz="2400">
                <a:latin typeface="Monotype Corsiva" pitchFamily="66" charset="0"/>
              </a:rPr>
            </a:br>
            <a:r>
              <a:rPr lang="fr-CA" altLang="fr-FR" sz="2400">
                <a:latin typeface="Monotype Corsiva" pitchFamily="66" charset="0"/>
              </a:rPr>
              <a:t> de l'inondation qui a détruit la Terre. </a:t>
            </a:r>
            <a:endParaRPr lang="en-US" altLang="fr-FR" sz="2400">
              <a:latin typeface="Monotype Corsiva" pitchFamily="66" charset="0"/>
            </a:endParaRPr>
          </a:p>
        </p:txBody>
      </p:sp>
      <p:pic>
        <p:nvPicPr>
          <p:cNvPr id="12291" name="Picture 3" descr="diamond_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828800"/>
            <a:ext cx="3314700" cy="481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1668463" y="412750"/>
            <a:ext cx="6408737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fr-CA" altLang="fr-FR" sz="2400">
                <a:latin typeface="Monotype Corsiva" pitchFamily="66" charset="0"/>
              </a:rPr>
              <a:t>Le Neuf montre les lépreux que Jésus a purifiés de la lèpre.</a:t>
            </a:r>
            <a:br>
              <a:rPr lang="fr-CA" altLang="fr-FR" sz="2400">
                <a:latin typeface="Monotype Corsiva" pitchFamily="66" charset="0"/>
              </a:rPr>
            </a:br>
            <a:r>
              <a:rPr lang="fr-CA" altLang="fr-FR" sz="2400">
                <a:latin typeface="Monotype Corsiva" pitchFamily="66" charset="0"/>
              </a:rPr>
              <a:t> Il en a guéri dix,</a:t>
            </a:r>
            <a:br>
              <a:rPr lang="fr-CA" altLang="fr-FR" sz="2400">
                <a:latin typeface="Monotype Corsiva" pitchFamily="66" charset="0"/>
              </a:rPr>
            </a:br>
            <a:r>
              <a:rPr lang="fr-CA" altLang="fr-FR" sz="2400">
                <a:latin typeface="Monotype Corsiva" pitchFamily="66" charset="0"/>
              </a:rPr>
              <a:t>mais neuf seulement sont venus le remercier. </a:t>
            </a:r>
            <a:endParaRPr lang="en-US" altLang="fr-FR" sz="2400">
              <a:latin typeface="Monotype Corsiva" pitchFamily="66" charset="0"/>
            </a:endParaRPr>
          </a:p>
        </p:txBody>
      </p:sp>
      <p:pic>
        <p:nvPicPr>
          <p:cNvPr id="11267" name="Picture 3" descr="heart_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752600"/>
            <a:ext cx="3314700" cy="481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2292350" y="381000"/>
            <a:ext cx="509746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fr-CA" altLang="fr-FR" sz="2400">
                <a:latin typeface="Monotype Corsiva" pitchFamily="66" charset="0"/>
              </a:rPr>
              <a:t>Le Dix représente les</a:t>
            </a:r>
            <a:br>
              <a:rPr lang="fr-CA" altLang="fr-FR" sz="2400">
                <a:latin typeface="Monotype Corsiva" pitchFamily="66" charset="0"/>
              </a:rPr>
            </a:br>
            <a:r>
              <a:rPr lang="fr-CA" altLang="fr-FR" sz="2400">
                <a:latin typeface="Monotype Corsiva" pitchFamily="66" charset="0"/>
              </a:rPr>
              <a:t>Dix Commandements que Dieu</a:t>
            </a:r>
            <a:br>
              <a:rPr lang="fr-CA" altLang="fr-FR" sz="2400">
                <a:latin typeface="Monotype Corsiva" pitchFamily="66" charset="0"/>
              </a:rPr>
            </a:br>
            <a:r>
              <a:rPr lang="fr-CA" altLang="fr-FR" sz="2400">
                <a:latin typeface="Monotype Corsiva" pitchFamily="66" charset="0"/>
              </a:rPr>
              <a:t>a transmis à Moïse sur des tablettes en pierre. </a:t>
            </a:r>
            <a:endParaRPr lang="en-US" altLang="fr-FR" sz="2400">
              <a:latin typeface="Monotype Corsiva" pitchFamily="66" charset="0"/>
            </a:endParaRPr>
          </a:p>
        </p:txBody>
      </p:sp>
      <p:pic>
        <p:nvPicPr>
          <p:cNvPr id="10243" name="Picture 3" descr="diamond_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676400"/>
            <a:ext cx="3314700" cy="481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555625" y="155575"/>
            <a:ext cx="809307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fr-CA" altLang="fr-FR" sz="2400">
                <a:latin typeface="Monotype Corsiva" pitchFamily="66" charset="0"/>
              </a:rPr>
              <a:t>Le Valet est un rappel de Satan,</a:t>
            </a:r>
            <a:br>
              <a:rPr lang="fr-CA" altLang="fr-FR" sz="2400">
                <a:latin typeface="Monotype Corsiva" pitchFamily="66" charset="0"/>
              </a:rPr>
            </a:br>
            <a:r>
              <a:rPr lang="fr-CA" altLang="fr-FR" sz="2400">
                <a:latin typeface="Monotype Corsiva" pitchFamily="66" charset="0"/>
              </a:rPr>
              <a:t>l'un des premiers anges de Dieu, mais qui s’est fait mettre à la porte du ciel</a:t>
            </a:r>
            <a:br>
              <a:rPr lang="fr-CA" altLang="fr-FR" sz="2400">
                <a:latin typeface="Monotype Corsiva" pitchFamily="66" charset="0"/>
              </a:rPr>
            </a:br>
            <a:r>
              <a:rPr lang="fr-CA" altLang="fr-FR" sz="2400">
                <a:latin typeface="Monotype Corsiva" pitchFamily="66" charset="0"/>
              </a:rPr>
              <a:t>à cause de ses manières sournoises et méchantes ,</a:t>
            </a:r>
          </a:p>
          <a:p>
            <a:pPr algn="ctr"/>
            <a:r>
              <a:rPr lang="fr-CA" altLang="fr-FR" sz="2400">
                <a:latin typeface="Monotype Corsiva" pitchFamily="66" charset="0"/>
              </a:rPr>
              <a:t>et qui est désormais le Joker de l'enfer éternel </a:t>
            </a:r>
            <a:r>
              <a:rPr lang="en-US" altLang="fr-FR" sz="2400">
                <a:latin typeface="Monotype Corsiva" pitchFamily="66" charset="0"/>
              </a:rPr>
              <a:t>.  </a:t>
            </a:r>
          </a:p>
        </p:txBody>
      </p:sp>
      <p:pic>
        <p:nvPicPr>
          <p:cNvPr id="9219" name="Picture 3" descr="spade_ja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676400"/>
            <a:ext cx="3314700" cy="481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2957513" y="685800"/>
            <a:ext cx="3940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fr-CA" altLang="fr-FR" sz="2400">
                <a:latin typeface="Monotype Corsiva" pitchFamily="66" charset="0"/>
              </a:rPr>
              <a:t>La Reine rappelle la Vierge Marie. </a:t>
            </a:r>
            <a:endParaRPr lang="en-US" altLang="fr-FR" sz="2400">
              <a:latin typeface="Monotype Corsiva" pitchFamily="66" charset="0"/>
            </a:endParaRPr>
          </a:p>
        </p:txBody>
      </p:sp>
      <p:pic>
        <p:nvPicPr>
          <p:cNvPr id="8195" name="Picture 3" descr="heart_que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447800"/>
            <a:ext cx="3314700" cy="481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2387600" y="685800"/>
            <a:ext cx="40322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fr-CA" altLang="fr-FR" sz="2400">
                <a:latin typeface="Monotype Corsiva" pitchFamily="66" charset="0"/>
              </a:rPr>
              <a:t>Le roi est la représentation de Jésus,</a:t>
            </a:r>
            <a:br>
              <a:rPr lang="fr-CA" altLang="fr-FR" sz="2400">
                <a:latin typeface="Monotype Corsiva" pitchFamily="66" charset="0"/>
              </a:rPr>
            </a:br>
            <a:r>
              <a:rPr lang="fr-CA" altLang="fr-FR" sz="2400">
                <a:latin typeface="Monotype Corsiva" pitchFamily="66" charset="0"/>
              </a:rPr>
              <a:t>car il est le Roi de tous les rois. </a:t>
            </a:r>
            <a:endParaRPr lang="en-US" altLang="fr-FR" sz="2400">
              <a:latin typeface="Monotype Corsiva" pitchFamily="66" charset="0"/>
            </a:endParaRPr>
          </a:p>
        </p:txBody>
      </p:sp>
      <p:pic>
        <p:nvPicPr>
          <p:cNvPr id="7171" name="Picture 3" descr="heart_k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752600"/>
            <a:ext cx="3314700" cy="481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476375" y="304800"/>
            <a:ext cx="63293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fr-CA" altLang="fr-FR" sz="2400">
                <a:latin typeface="Monotype Corsiva" pitchFamily="66" charset="0"/>
              </a:rPr>
              <a:t>Quand je compte les points sur toutes les cartes,</a:t>
            </a:r>
            <a:br>
              <a:rPr lang="fr-CA" altLang="fr-FR" sz="2400">
                <a:latin typeface="Monotype Corsiva" pitchFamily="66" charset="0"/>
              </a:rPr>
            </a:br>
            <a:r>
              <a:rPr lang="fr-CA" altLang="fr-FR" sz="2400">
                <a:latin typeface="Monotype Corsiva" pitchFamily="66" charset="0"/>
              </a:rPr>
              <a:t>j’arrive à un total de 365, un pour chaque jour de l'année.</a:t>
            </a:r>
            <a:r>
              <a:rPr lang="fr-CA" altLang="fr-FR"/>
              <a:t> </a:t>
            </a:r>
            <a:endParaRPr lang="en-US" altLang="fr-FR"/>
          </a:p>
        </p:txBody>
      </p:sp>
      <p:pic>
        <p:nvPicPr>
          <p:cNvPr id="6149" name="Picture 5" descr="allcar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95400"/>
            <a:ext cx="7391400" cy="482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371600" y="414338"/>
            <a:ext cx="6472238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fr-CA" altLang="fr-FR" sz="2400">
                <a:latin typeface="Monotype Corsiva" pitchFamily="66" charset="0"/>
              </a:rPr>
              <a:t>Il y a un total de 52 cartes dans un jeu;</a:t>
            </a:r>
            <a:br>
              <a:rPr lang="fr-CA" altLang="fr-FR" sz="2400">
                <a:latin typeface="Monotype Corsiva" pitchFamily="66" charset="0"/>
              </a:rPr>
            </a:br>
            <a:r>
              <a:rPr lang="fr-CA" altLang="fr-FR" sz="2400">
                <a:latin typeface="Monotype Corsiva" pitchFamily="66" charset="0"/>
              </a:rPr>
              <a:t>chaque jeu est une semaine</a:t>
            </a:r>
          </a:p>
          <a:p>
            <a:pPr algn="ctr"/>
            <a:r>
              <a:rPr lang="fr-CA" altLang="fr-FR" sz="2400">
                <a:latin typeface="Monotype Corsiva" pitchFamily="66" charset="0"/>
              </a:rPr>
              <a:t>52 semaines pendant une année </a:t>
            </a:r>
            <a:endParaRPr lang="en-US" altLang="fr-FR" sz="2400">
              <a:latin typeface="Monotype Corsiva" pitchFamily="66" charset="0"/>
            </a:endParaRPr>
          </a:p>
        </p:txBody>
      </p:sp>
      <p:pic>
        <p:nvPicPr>
          <p:cNvPr id="5123" name="Picture 3" descr="52_cards_spre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209800"/>
            <a:ext cx="48260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1663700" y="762000"/>
            <a:ext cx="56022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fr-CA" altLang="fr-FR" sz="2400">
                <a:latin typeface="Monotype Corsiva" pitchFamily="66" charset="0"/>
              </a:rPr>
              <a:t>Les quatre couleurs représentent les quatre saisons:</a:t>
            </a:r>
            <a:br>
              <a:rPr lang="fr-CA" altLang="fr-FR" sz="2400">
                <a:latin typeface="Monotype Corsiva" pitchFamily="66" charset="0"/>
              </a:rPr>
            </a:br>
            <a:r>
              <a:rPr lang="fr-CA" altLang="fr-FR" sz="2400">
                <a:latin typeface="Monotype Corsiva" pitchFamily="66" charset="0"/>
              </a:rPr>
              <a:t>Printemps, Été, Automne et Hiver. </a:t>
            </a:r>
            <a:endParaRPr lang="en-US" altLang="fr-FR" sz="2400">
              <a:latin typeface="Monotype Corsiva" pitchFamily="66" charset="0"/>
            </a:endParaRPr>
          </a:p>
        </p:txBody>
      </p:sp>
      <p:pic>
        <p:nvPicPr>
          <p:cNvPr id="22532" name="Picture 4" descr="cards_modernUS_SquareDe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133600"/>
            <a:ext cx="64770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1524000" y="501650"/>
            <a:ext cx="6553200" cy="593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altLang="fr-FR" sz="2400">
                <a:latin typeface="Monotype Corsiva" pitchFamily="66" charset="0"/>
              </a:rPr>
              <a:t>C’était une journée tranquille;                                               les fusils, les mortiers, les mines, pour une raison inconnue, ne se faisaient pas entendre.</a:t>
            </a:r>
          </a:p>
          <a:p>
            <a:pPr algn="ctr"/>
            <a:endParaRPr lang="en-US" altLang="fr-FR" sz="2400">
              <a:latin typeface="Monotype Corsiva" pitchFamily="66" charset="0"/>
            </a:endParaRPr>
          </a:p>
          <a:p>
            <a:pPr algn="ctr"/>
            <a:r>
              <a:rPr lang="en-US" altLang="fr-FR" sz="2400">
                <a:latin typeface="Monotype Corsiva" pitchFamily="66" charset="0"/>
              </a:rPr>
              <a:t>Le jeune soldat savait que c’était Dimanche.</a:t>
            </a:r>
          </a:p>
          <a:p>
            <a:pPr algn="ctr"/>
            <a:r>
              <a:rPr lang="en-US" altLang="fr-FR" sz="2400">
                <a:latin typeface="Monotype Corsiva" pitchFamily="66" charset="0"/>
              </a:rPr>
              <a:t>C’était le jour sacré de la semaine.</a:t>
            </a:r>
          </a:p>
          <a:p>
            <a:pPr algn="ctr"/>
            <a:endParaRPr lang="en-US" altLang="fr-FR" sz="2400">
              <a:latin typeface="Monotype Corsiva" pitchFamily="66" charset="0"/>
            </a:endParaRPr>
          </a:p>
          <a:p>
            <a:pPr algn="ctr"/>
            <a:r>
              <a:rPr lang="en-US" altLang="fr-FR" sz="2400">
                <a:latin typeface="Monotype Corsiva" pitchFamily="66" charset="0"/>
              </a:rPr>
              <a:t>Il s’assit, et il sortit de sa poche un vieux jeu de cartes qu’il étala sur sa couchette. </a:t>
            </a:r>
          </a:p>
          <a:p>
            <a:pPr algn="ctr"/>
            <a:r>
              <a:rPr lang="fr-CA" altLang="fr-FR" sz="2400">
                <a:latin typeface="Monotype Corsiva" pitchFamily="66" charset="0"/>
              </a:rPr>
              <a:t>A ce moment précis, un sergent apparut et lui dit,</a:t>
            </a:r>
            <a:br>
              <a:rPr lang="fr-CA" altLang="fr-FR" sz="2400">
                <a:latin typeface="Monotype Corsiva" pitchFamily="66" charset="0"/>
              </a:rPr>
            </a:br>
            <a:r>
              <a:rPr lang="fr-CA" altLang="fr-FR" sz="2400">
                <a:latin typeface="Monotype Corsiva" pitchFamily="66" charset="0"/>
              </a:rPr>
              <a:t>«Pourquoi n'êtes-vous pas avec le reste du peloton »?</a:t>
            </a:r>
            <a:br>
              <a:rPr lang="fr-CA" altLang="fr-FR" sz="2400">
                <a:latin typeface="Monotype Corsiva" pitchFamily="66" charset="0"/>
              </a:rPr>
            </a:br>
            <a:r>
              <a:rPr lang="fr-CA" altLang="fr-FR" sz="2400">
                <a:latin typeface="Monotype Corsiva" pitchFamily="66" charset="0"/>
              </a:rPr>
              <a:t/>
            </a:r>
            <a:br>
              <a:rPr lang="fr-CA" altLang="fr-FR" sz="2400">
                <a:latin typeface="Monotype Corsiva" pitchFamily="66" charset="0"/>
              </a:rPr>
            </a:br>
            <a:r>
              <a:rPr lang="fr-CA" altLang="fr-FR" sz="2400">
                <a:latin typeface="Monotype Corsiva" pitchFamily="66" charset="0"/>
              </a:rPr>
              <a:t>Le soldat répondit:</a:t>
            </a:r>
            <a:br>
              <a:rPr lang="fr-CA" altLang="fr-FR" sz="2400">
                <a:latin typeface="Monotype Corsiva" pitchFamily="66" charset="0"/>
              </a:rPr>
            </a:br>
            <a:r>
              <a:rPr lang="fr-CA" altLang="fr-FR" sz="2400">
                <a:latin typeface="Monotype Corsiva" pitchFamily="66" charset="0"/>
              </a:rPr>
              <a:t>«J’ai souhaité rester seul pour passer du temps avec le Seigneur. " </a:t>
            </a:r>
            <a:endParaRPr lang="en-US" altLang="fr-FR" sz="2400">
              <a:latin typeface="Monotype Corsiva" pitchFamily="66" charset="0"/>
            </a:endParaRPr>
          </a:p>
          <a:p>
            <a:endParaRPr lang="en-US" altLang="fr-FR" sz="240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816100" y="609600"/>
            <a:ext cx="5664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fr-CA" altLang="fr-FR" sz="2400">
                <a:latin typeface="Monotype Corsiva" pitchFamily="66" charset="0"/>
              </a:rPr>
              <a:t>Chaque suite est composée de treize cartes, </a:t>
            </a:r>
            <a:br>
              <a:rPr lang="fr-CA" altLang="fr-FR" sz="2400">
                <a:latin typeface="Monotype Corsiva" pitchFamily="66" charset="0"/>
              </a:rPr>
            </a:br>
            <a:r>
              <a:rPr lang="fr-CA" altLang="fr-FR" sz="2400">
                <a:latin typeface="Monotype Corsiva" pitchFamily="66" charset="0"/>
              </a:rPr>
              <a:t>il y a exactement treize semaines dans un quartier </a:t>
            </a:r>
            <a:r>
              <a:rPr lang="en-US" altLang="fr-FR" sz="2400">
                <a:latin typeface="Monotype Corsiva" pitchFamily="66" charset="0"/>
              </a:rPr>
              <a:t>. </a:t>
            </a: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362200"/>
            <a:ext cx="2105025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1493838" y="457200"/>
            <a:ext cx="68611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fr-CA" altLang="fr-FR" sz="2400">
                <a:latin typeface="Monotype Corsiva" pitchFamily="66" charset="0"/>
              </a:rPr>
              <a:t>Alors, quand je veux parler à Dieu et le remercier,</a:t>
            </a:r>
            <a:br>
              <a:rPr lang="fr-CA" altLang="fr-FR" sz="2400">
                <a:latin typeface="Monotype Corsiva" pitchFamily="66" charset="0"/>
              </a:rPr>
            </a:br>
            <a:r>
              <a:rPr lang="fr-CA" altLang="fr-FR" sz="2400">
                <a:latin typeface="Monotype Corsiva" pitchFamily="66" charset="0"/>
              </a:rPr>
              <a:t>Je viens ici, je sors mon vieux jeu de cartes </a:t>
            </a:r>
          </a:p>
          <a:p>
            <a:pPr algn="ctr"/>
            <a:r>
              <a:rPr lang="fr-CA" altLang="fr-FR" sz="2400">
                <a:latin typeface="Monotype Corsiva" pitchFamily="66" charset="0"/>
              </a:rPr>
              <a:t>qui me rappelle tout ce pour quoi je dois lui être reconnaissant </a:t>
            </a:r>
            <a:r>
              <a:rPr lang="en-US" altLang="fr-FR" sz="2400">
                <a:latin typeface="Monotype Corsiva" pitchFamily="66" charset="0"/>
              </a:rPr>
              <a:t>.</a:t>
            </a:r>
          </a:p>
        </p:txBody>
      </p:sp>
      <p:pic>
        <p:nvPicPr>
          <p:cNvPr id="25603" name="Picture 3" descr="pic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905000"/>
            <a:ext cx="3281363" cy="433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646113" y="609600"/>
            <a:ext cx="789305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fr-CA" altLang="fr-FR" sz="2400">
                <a:latin typeface="Monotype Corsiva" pitchFamily="66" charset="0"/>
              </a:rPr>
              <a:t>Le sergent resta là.</a:t>
            </a:r>
            <a:br>
              <a:rPr lang="fr-CA" altLang="fr-FR" sz="2400">
                <a:latin typeface="Monotype Corsiva" pitchFamily="66" charset="0"/>
              </a:rPr>
            </a:br>
            <a:r>
              <a:rPr lang="fr-CA" altLang="fr-FR" sz="2400">
                <a:latin typeface="Monotype Corsiva" pitchFamily="66" charset="0"/>
              </a:rPr>
              <a:t>Après une minute, des larmes dans les yeux et de la douleur dans le cœur,</a:t>
            </a:r>
            <a:br>
              <a:rPr lang="fr-CA" altLang="fr-FR" sz="2400">
                <a:latin typeface="Monotype Corsiva" pitchFamily="66" charset="0"/>
              </a:rPr>
            </a:br>
            <a:r>
              <a:rPr lang="fr-CA" altLang="fr-FR" sz="2400">
                <a:latin typeface="Monotype Corsiva" pitchFamily="66" charset="0"/>
              </a:rPr>
              <a:t>il dit, «Soldat, puis-je emprunter ce jeu de cartes?" </a:t>
            </a:r>
            <a:endParaRPr lang="en-US" altLang="fr-FR" sz="2400">
              <a:latin typeface="Monotype Corsiva" pitchFamily="66" charset="0"/>
            </a:endParaRPr>
          </a:p>
        </p:txBody>
      </p:sp>
      <p:pic>
        <p:nvPicPr>
          <p:cNvPr id="24579" name="Picture 3" descr="pic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209800"/>
            <a:ext cx="30480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ba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1219200" y="2727325"/>
            <a:ext cx="66357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fr-CA" altLang="fr-FR" sz="2800">
                <a:latin typeface="Monotype Corsiva" pitchFamily="66" charset="0"/>
              </a:rPr>
              <a:t>Prenons le temps de prier pour tous nos soldats dont la vie est toujours en danger. </a:t>
            </a:r>
            <a:endParaRPr lang="en-US" altLang="fr-FR" sz="280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Picture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1676400" y="1524000"/>
            <a:ext cx="5905500" cy="31130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fr-FR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QUE DIEU  </a:t>
            </a:r>
          </a:p>
          <a:p>
            <a:pPr algn="ctr">
              <a:spcBef>
                <a:spcPct val="50000"/>
              </a:spcBef>
            </a:pPr>
            <a:r>
              <a:rPr lang="pt-BR" altLang="fr-FR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VOUS </a:t>
            </a:r>
          </a:p>
          <a:p>
            <a:pPr algn="ctr">
              <a:spcBef>
                <a:spcPct val="50000"/>
              </a:spcBef>
            </a:pPr>
            <a:r>
              <a:rPr lang="pt-BR" altLang="fr-FR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BÉNISSE !</a:t>
            </a:r>
          </a:p>
          <a:p>
            <a:pPr algn="ctr">
              <a:spcBef>
                <a:spcPct val="50000"/>
              </a:spcBef>
            </a:pPr>
            <a:endParaRPr lang="pt-BR" altLang="fr-FR" sz="36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3429000" y="5029200"/>
            <a:ext cx="2286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altLang="fr-FR" sz="1000" b="1">
                <a:solidFill>
                  <a:schemeClr val="bg1"/>
                </a:solidFill>
                <a:latin typeface="Lucida Handwriting" pitchFamily="66" charset="0"/>
              </a:rPr>
              <a:t>Ed  Marbella</a:t>
            </a:r>
            <a:r>
              <a:rPr lang="en-GB" altLang="fr-FR" sz="1000" b="1">
                <a:solidFill>
                  <a:schemeClr val="bg1"/>
                </a:solidFill>
                <a:latin typeface="Times New Roman" pitchFamily="18" charset="0"/>
              </a:rPr>
              <a:t>   </a:t>
            </a:r>
            <a:endParaRPr lang="en-US" altLang="fr-FR" sz="1000" b="1">
              <a:solidFill>
                <a:schemeClr val="bg1"/>
              </a:solidFill>
            </a:endParaRPr>
          </a:p>
        </p:txBody>
      </p:sp>
      <p:pic>
        <p:nvPicPr>
          <p:cNvPr id="29701" name="Picture 5" descr="glad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5334000"/>
            <a:ext cx="176213" cy="17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autoUpdateAnimBg="0"/>
      <p:bldP spid="2970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457200" y="1447800"/>
            <a:ext cx="8229600" cy="362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altLang="fr-FR" sz="800">
              <a:latin typeface="Times New Roman" pitchFamily="18" charset="0"/>
            </a:endParaRPr>
          </a:p>
          <a:p>
            <a:endParaRPr lang="en-US" altLang="fr-FR" sz="800">
              <a:latin typeface="Times New Roman" pitchFamily="18" charset="0"/>
            </a:endParaRPr>
          </a:p>
          <a:p>
            <a:pPr algn="ctr"/>
            <a:r>
              <a:rPr lang="fr-CA" altLang="fr-FR" sz="2400">
                <a:latin typeface="Monotype Corsiva" pitchFamily="66" charset="0"/>
              </a:rPr>
              <a:t>Le sergent lui dit,</a:t>
            </a:r>
            <a:br>
              <a:rPr lang="fr-CA" altLang="fr-FR" sz="2400">
                <a:latin typeface="Monotype Corsiva" pitchFamily="66" charset="0"/>
              </a:rPr>
            </a:br>
            <a:r>
              <a:rPr lang="fr-CA" altLang="fr-FR" sz="2400">
                <a:latin typeface="Monotype Corsiva" pitchFamily="66" charset="0"/>
              </a:rPr>
              <a:t>«Il me semble plutôt que vous alliez jouer aux cartes! ?»                                 Le soldat lui dit:  «O non, Monsieur.</a:t>
            </a:r>
            <a:br>
              <a:rPr lang="fr-CA" altLang="fr-FR" sz="2400">
                <a:latin typeface="Monotype Corsiva" pitchFamily="66" charset="0"/>
              </a:rPr>
            </a:br>
            <a:r>
              <a:rPr lang="fr-CA" altLang="fr-FR" sz="2400">
                <a:latin typeface="Monotype Corsiva" pitchFamily="66" charset="0"/>
              </a:rPr>
              <a:t>Vous voyez, puisque nous ne sommes pas autorisés à avoir des Bibles</a:t>
            </a:r>
            <a:br>
              <a:rPr lang="fr-CA" altLang="fr-FR" sz="2400">
                <a:latin typeface="Monotype Corsiva" pitchFamily="66" charset="0"/>
              </a:rPr>
            </a:br>
            <a:r>
              <a:rPr lang="fr-CA" altLang="fr-FR" sz="2400">
                <a:latin typeface="Monotype Corsiva" pitchFamily="66" charset="0"/>
              </a:rPr>
              <a:t>ou d’autres livres de spiritualité dans ce pays,</a:t>
            </a:r>
            <a:br>
              <a:rPr lang="fr-CA" altLang="fr-FR" sz="2400">
                <a:latin typeface="Monotype Corsiva" pitchFamily="66" charset="0"/>
              </a:rPr>
            </a:br>
            <a:r>
              <a:rPr lang="fr-CA" altLang="fr-FR" sz="2400">
                <a:latin typeface="Monotype Corsiva" pitchFamily="66" charset="0"/>
              </a:rPr>
              <a:t>j'ai décidé de parler au</a:t>
            </a:r>
            <a:br>
              <a:rPr lang="fr-CA" altLang="fr-FR" sz="2400">
                <a:latin typeface="Monotype Corsiva" pitchFamily="66" charset="0"/>
              </a:rPr>
            </a:br>
            <a:r>
              <a:rPr lang="fr-CA" altLang="fr-FR" sz="2400">
                <a:latin typeface="Monotype Corsiva" pitchFamily="66" charset="0"/>
              </a:rPr>
              <a:t>Seigneur, au moyen de ce jeu de cartes.» </a:t>
            </a:r>
          </a:p>
          <a:p>
            <a:pPr algn="ctr"/>
            <a:r>
              <a:rPr lang="fr-CA" altLang="fr-FR" sz="2400">
                <a:latin typeface="Monotype Corsiva" pitchFamily="66" charset="0"/>
              </a:rPr>
              <a:t>Le sergent lui demande, incrédule,</a:t>
            </a:r>
            <a:br>
              <a:rPr lang="fr-CA" altLang="fr-FR" sz="2400">
                <a:latin typeface="Monotype Corsiva" pitchFamily="66" charset="0"/>
              </a:rPr>
            </a:br>
            <a:r>
              <a:rPr lang="fr-CA" altLang="fr-FR" sz="2400">
                <a:latin typeface="Monotype Corsiva" pitchFamily="66" charset="0"/>
              </a:rPr>
              <a:t>«Comment le faites-vous ? » </a:t>
            </a:r>
            <a:endParaRPr lang="en-US" altLang="fr-FR" sz="240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2189163" y="685800"/>
            <a:ext cx="487521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fr-CA" altLang="fr-FR" sz="2400">
                <a:latin typeface="Monotype Corsiva" pitchFamily="66" charset="0"/>
              </a:rPr>
              <a:t>"Vous voyez l'As de Coeur, Sergent?</a:t>
            </a:r>
            <a:br>
              <a:rPr lang="fr-CA" altLang="fr-FR" sz="2400">
                <a:latin typeface="Monotype Corsiva" pitchFamily="66" charset="0"/>
              </a:rPr>
            </a:br>
            <a:r>
              <a:rPr lang="fr-CA" altLang="fr-FR" sz="2400">
                <a:latin typeface="Monotype Corsiva" pitchFamily="66" charset="0"/>
              </a:rPr>
              <a:t>Cela me rappelle qu'il n'y a qu'un seul Dieu. </a:t>
            </a:r>
            <a:endParaRPr lang="en-US" altLang="fr-FR" sz="2400">
              <a:latin typeface="Monotype Corsiva" pitchFamily="66" charset="0"/>
            </a:endParaRPr>
          </a:p>
        </p:txBody>
      </p:sp>
      <p:pic>
        <p:nvPicPr>
          <p:cNvPr id="19459" name="Picture 3" descr="heart_a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676400"/>
            <a:ext cx="3314700" cy="481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1600200" y="533400"/>
            <a:ext cx="6400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fr-CA" altLang="fr-FR" sz="2400">
                <a:latin typeface="Monotype Corsiva" pitchFamily="66" charset="0"/>
              </a:rPr>
              <a:t>Le deux  représente les deux parties de la Bible,</a:t>
            </a:r>
            <a:br>
              <a:rPr lang="fr-CA" altLang="fr-FR" sz="2400">
                <a:latin typeface="Monotype Corsiva" pitchFamily="66" charset="0"/>
              </a:rPr>
            </a:br>
            <a:r>
              <a:rPr lang="fr-CA" altLang="fr-FR" sz="2400">
                <a:latin typeface="Monotype Corsiva" pitchFamily="66" charset="0"/>
              </a:rPr>
              <a:t>L’Ancien et Nouveau Testament </a:t>
            </a:r>
            <a:r>
              <a:rPr lang="en-US" altLang="fr-FR" sz="2400">
                <a:latin typeface="Monotype Corsiva" pitchFamily="66" charset="0"/>
              </a:rPr>
              <a:t>. </a:t>
            </a:r>
          </a:p>
        </p:txBody>
      </p:sp>
      <p:pic>
        <p:nvPicPr>
          <p:cNvPr id="18435" name="Picture 3" descr="heart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524000"/>
            <a:ext cx="3314700" cy="481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2822575" y="304800"/>
            <a:ext cx="37369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fr-CA" altLang="fr-FR" sz="2400">
                <a:latin typeface="Monotype Corsiva" pitchFamily="66" charset="0"/>
              </a:rPr>
              <a:t>Le Trois représente</a:t>
            </a:r>
            <a:br>
              <a:rPr lang="fr-CA" altLang="fr-FR" sz="2400">
                <a:latin typeface="Monotype Corsiva" pitchFamily="66" charset="0"/>
              </a:rPr>
            </a:br>
            <a:r>
              <a:rPr lang="fr-CA" altLang="fr-FR" sz="2400">
                <a:latin typeface="Monotype Corsiva" pitchFamily="66" charset="0"/>
              </a:rPr>
              <a:t>le Père, le Fils et le Saint-Esprit.</a:t>
            </a:r>
            <a:r>
              <a:rPr lang="fr-CA" altLang="fr-FR"/>
              <a:t> </a:t>
            </a:r>
            <a:endParaRPr lang="en-US" altLang="fr-FR"/>
          </a:p>
        </p:txBody>
      </p:sp>
      <p:pic>
        <p:nvPicPr>
          <p:cNvPr id="17412" name="Picture 4" descr="clubs_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371600"/>
            <a:ext cx="3314700" cy="481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2263775" y="533400"/>
            <a:ext cx="46974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fr-CA" altLang="fr-FR" sz="2400">
                <a:latin typeface="Monotype Corsiva" pitchFamily="66" charset="0"/>
              </a:rPr>
              <a:t>Le quatre représente les Quatre Evangiles:</a:t>
            </a:r>
            <a:br>
              <a:rPr lang="fr-CA" altLang="fr-FR" sz="2400">
                <a:latin typeface="Monotype Corsiva" pitchFamily="66" charset="0"/>
              </a:rPr>
            </a:br>
            <a:r>
              <a:rPr lang="fr-CA" altLang="fr-FR" sz="2400">
                <a:latin typeface="Monotype Corsiva" pitchFamily="66" charset="0"/>
              </a:rPr>
              <a:t>Matthieu, Marc, Luc et Jean. </a:t>
            </a:r>
            <a:endParaRPr lang="en-US" altLang="fr-FR" sz="2400">
              <a:latin typeface="Monotype Corsiva" pitchFamily="66" charset="0"/>
            </a:endParaRPr>
          </a:p>
        </p:txBody>
      </p:sp>
      <p:pic>
        <p:nvPicPr>
          <p:cNvPr id="16387" name="Picture 3" descr="diamond_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600200"/>
            <a:ext cx="3314700" cy="481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652463" y="533400"/>
            <a:ext cx="7416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fr-CA" altLang="fr-FR" sz="2400">
                <a:latin typeface="Monotype Corsiva" pitchFamily="66" charset="0"/>
              </a:rPr>
              <a:t>Le Cinq représente les cinq Vierges.</a:t>
            </a:r>
            <a:br>
              <a:rPr lang="fr-CA" altLang="fr-FR" sz="2400">
                <a:latin typeface="Monotype Corsiva" pitchFamily="66" charset="0"/>
              </a:rPr>
            </a:br>
            <a:r>
              <a:rPr lang="fr-CA" altLang="fr-FR" sz="2400">
                <a:latin typeface="Monotype Corsiva" pitchFamily="66" charset="0"/>
              </a:rPr>
              <a:t>Elles étaient dix, mais cinq d'entre elles seulement ont été glorifiées. </a:t>
            </a:r>
            <a:endParaRPr lang="en-US" altLang="fr-FR" sz="2400">
              <a:latin typeface="Monotype Corsiva" pitchFamily="66" charset="0"/>
            </a:endParaRPr>
          </a:p>
        </p:txBody>
      </p:sp>
      <p:pic>
        <p:nvPicPr>
          <p:cNvPr id="15363" name="Picture 3" descr="spade_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524000"/>
            <a:ext cx="3314700" cy="481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2478088" y="533400"/>
            <a:ext cx="49752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fr-CA" altLang="fr-FR" sz="240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Le Six représente les six jours que Dieu a pris</a:t>
            </a:r>
            <a:br>
              <a:rPr lang="fr-CA" altLang="fr-FR" sz="240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</a:br>
            <a:r>
              <a:rPr lang="fr-CA" altLang="fr-FR" sz="240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pour créer le Ciel et la Terre.</a:t>
            </a:r>
            <a:r>
              <a:rPr lang="fr-CA" altLang="fr-FR" sz="2400">
                <a:latin typeface="Monotype Corsiva" pitchFamily="66" charset="0"/>
              </a:rPr>
              <a:t> </a:t>
            </a:r>
            <a:endParaRPr lang="en-US" altLang="fr-FR" sz="2400">
              <a:latin typeface="Monotype Corsiva" pitchFamily="66" charset="0"/>
            </a:endParaRPr>
          </a:p>
        </p:txBody>
      </p:sp>
      <p:pic>
        <p:nvPicPr>
          <p:cNvPr id="14339" name="Picture 3" descr="heart_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600200"/>
            <a:ext cx="3314700" cy="481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264</Words>
  <Application>Microsoft Office PowerPoint</Application>
  <PresentationFormat>Affichage à l'écran (4:3)</PresentationFormat>
  <Paragraphs>39</Paragraphs>
  <Slides>24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30" baseType="lpstr">
      <vt:lpstr>Arial</vt:lpstr>
      <vt:lpstr>Bradley Hand ITC</vt:lpstr>
      <vt:lpstr>Monotype Corsiva</vt:lpstr>
      <vt:lpstr>Times New Roman</vt:lpstr>
      <vt:lpstr>Lucida Handwriting</vt:lpstr>
      <vt:lpstr>Default Design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Edwin</dc:creator>
  <cp:lastModifiedBy>Pierre (Pete) Garneau</cp:lastModifiedBy>
  <cp:revision>7</cp:revision>
  <dcterms:created xsi:type="dcterms:W3CDTF">2006-11-24T10:39:18Z</dcterms:created>
  <dcterms:modified xsi:type="dcterms:W3CDTF">2014-01-04T14:29:21Z</dcterms:modified>
</cp:coreProperties>
</file>